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71" r:id="rId15"/>
    <p:sldId id="272" r:id="rId16"/>
    <p:sldId id="273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4716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../slides/slide11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fcd62afa44f3c4c5a7a2#tid=6705f707145dad0009e357e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WY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2350008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803904"/>
            <a:ext cx="768096" cy="768096"/>
          </a:xfrm>
          <a:prstGeom prst="rect">
            <a:avLst/>
          </a:prstGeom>
        </p:spPr>
      </p:pic>
      <p:sp>
        <p:nvSpPr>
          <p:cNvPr id="6" name="MasterShapeName"/>
          <p:cNvSpPr/>
          <p:nvPr/>
        </p:nvSpPr>
        <p:spPr>
          <a:xfrm>
            <a:off x="5504688" y="235000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7" name="MasterShapeName"/>
          <p:cNvSpPr/>
          <p:nvPr/>
        </p:nvSpPr>
        <p:spPr>
          <a:xfrm>
            <a:off x="5504688" y="380390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8" name="MasterShapeName?linknodeid=e8b6f7d55&amp;color=RGB(0,96,96)">
            <a:hlinkClick r:id="rId6" action="ppaction://hlinksldjump"/>
          </p:cNvPr>
          <p:cNvSpPr/>
          <p:nvPr/>
        </p:nvSpPr>
        <p:spPr>
          <a:xfrm>
            <a:off x="6803136" y="2523744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基础巩固</a:t>
            </a:r>
            <a:endParaRPr lang="en-US" sz="2400" dirty="0"/>
          </a:p>
        </p:txBody>
      </p:sp>
      <p:sp>
        <p:nvSpPr>
          <p:cNvPr id="9" name="MasterShapeName?linknodeid=eb9d2a7ec&amp;color=RGB(0,96,96)">
            <a:hlinkClick r:id="rId7" action="ppaction://hlinksldjump"/>
          </p:cNvPr>
          <p:cNvSpPr/>
          <p:nvPr/>
        </p:nvSpPr>
        <p:spPr>
          <a:xfrm>
            <a:off x="6803136" y="3959352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语篇提升-完形填空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基础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基础巩固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语篇提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722376" cy="57607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371600" y="83210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语篇提升-完形填空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68_1#62a8acf3d?pid=52f330026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decision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（make）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meeting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week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influence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future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company.</a:t>
            </a:r>
            <a:endParaRPr lang="en-US" altLang="zh-CN" sz="1800" dirty="0"/>
          </a:p>
        </p:txBody>
      </p:sp>
      <p:sp>
        <p:nvSpPr>
          <p:cNvPr id="3" name="QB_5_AN.69_1#62a8acf3d.blank?pid=52f330026&amp;color=0,55,96&amp;vpa=34&amp;vtp=1&amp;bbb=1"/>
          <p:cNvSpPr/>
          <p:nvPr/>
        </p:nvSpPr>
        <p:spPr>
          <a:xfrm>
            <a:off x="2013426" y="1457325"/>
            <a:ext cx="661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endParaRPr lang="en-US" altLang="zh-CN" dirty="0"/>
          </a:p>
        </p:txBody>
      </p:sp>
      <p:sp>
        <p:nvSpPr>
          <p:cNvPr id="4" name="QB_5_AS.70_1#62a8acf3d?pid=52f330026&amp;color=0,55,96&amp;vtp=1&amp;bbb=1&amp;hb=1"/>
          <p:cNvSpPr/>
          <p:nvPr/>
        </p:nvSpPr>
        <p:spPr>
          <a:xfrm>
            <a:off x="502920" y="191325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decision和make之间为逻辑上的被动关系，故用过去分词作定语。句意为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：上周在会上做出的决定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将会影响我们公司的未来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5" name="QB_5_BD.71_1#8ee9af43a?pid=52f330026&amp;color=0,55,96&amp;vtp=1&amp;bbb=1&amp;hb=1"/>
          <p:cNvSpPr/>
          <p:nvPr/>
        </p:nvSpPr>
        <p:spPr>
          <a:xfrm>
            <a:off x="502920" y="274256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evidence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（indicate）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activities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stimulate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different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parts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brain.</a:t>
            </a:r>
            <a:endParaRPr lang="en-US" altLang="zh-CN" dirty="0"/>
          </a:p>
        </p:txBody>
      </p:sp>
      <p:sp>
        <p:nvSpPr>
          <p:cNvPr id="6" name="QB_5_AN.72_1#8ee9af43a.blank?pid=52f330026&amp;color=0,55,96&amp;vpa=35&amp;vtp=1&amp;bbb=1"/>
          <p:cNvSpPr/>
          <p:nvPr/>
        </p:nvSpPr>
        <p:spPr>
          <a:xfrm>
            <a:off x="4108926" y="2699385"/>
            <a:ext cx="1081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indicating</a:t>
            </a:r>
            <a:endParaRPr lang="en-US" altLang="zh-CN" dirty="0"/>
          </a:p>
        </p:txBody>
      </p:sp>
      <p:sp>
        <p:nvSpPr>
          <p:cNvPr id="7" name="QB_5_AS.73_1#8ee9af43a?pid=52f330026&amp;color=0,55,96&amp;vtp=1&amp;bbb=1&amp;hb=1"/>
          <p:cNvSpPr/>
          <p:nvPr/>
        </p:nvSpPr>
        <p:spPr>
          <a:xfrm>
            <a:off x="502920" y="356552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evidence和indicate之间为逻辑上的主动关系，故用现在分词作定语。句意为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：有大量的证据表明音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乐活动能使大脑的不同部位活跃起来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8" name="QB_5_BD.74_1#22c23ea28?pid=52f330026&amp;color=0,55,96&amp;vtp=1&amp;bbb=1"/>
          <p:cNvSpPr/>
          <p:nvPr/>
        </p:nvSpPr>
        <p:spPr>
          <a:xfrm>
            <a:off x="502920" y="439299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meeting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（attend）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thousand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welcomed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hero.</a:t>
            </a:r>
            <a:endParaRPr lang="en-US" altLang="zh-CN" sz="1800" dirty="0"/>
          </a:p>
        </p:txBody>
      </p:sp>
      <p:sp>
        <p:nvSpPr>
          <p:cNvPr id="9" name="QB_5_AN.75_1#22c23ea28.blank?pid=52f330026&amp;color=0,55,96&amp;vpa=36&amp;vtp=1&amp;bbb=1"/>
          <p:cNvSpPr/>
          <p:nvPr/>
        </p:nvSpPr>
        <p:spPr>
          <a:xfrm>
            <a:off x="2184876" y="4341558"/>
            <a:ext cx="941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attended</a:t>
            </a:r>
            <a:endParaRPr lang="en-US" altLang="zh-CN" dirty="0"/>
          </a:p>
        </p:txBody>
      </p:sp>
      <p:sp>
        <p:nvSpPr>
          <p:cNvPr id="10" name="QB_5_AS.76_1#22c23ea28?pid=52f330026&amp;color=0,55,96&amp;vtp=1&amp;bbb=1&amp;hb=1"/>
          <p:cNvSpPr/>
          <p:nvPr/>
        </p:nvSpPr>
        <p:spPr>
          <a:xfrm>
            <a:off x="502920" y="480377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meeting和attend之间为逻辑上的被动关系，故用过去分词作定语。句意为：（他们举行了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）欢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迎英雄的大会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，到会的有五千多人。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77_1#b288c0125?pid=eb9d2a7ec&amp;color=0,55,96&amp;vtp=1&amp;bt=1&amp;bbb=1&amp;hb=1"/>
          <p:cNvSpPr/>
          <p:nvPr/>
        </p:nvSpPr>
        <p:spPr>
          <a:xfrm>
            <a:off x="502920" y="151200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[湖北华中师大一附中2024高一期中]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feeling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grateful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blessed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Twelve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ago,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arrived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Central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Florida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Puerto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Rico.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job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opportunity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decided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Once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limited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homeless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half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streets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Orlando.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middle-class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understood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someone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felt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eat.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clearly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remembered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distance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occasions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programme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before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pm.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FFFF"/>
                </a:solidFill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programmes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Coalition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Homeless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Second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Harvest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Bank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</a:t>
            </a:r>
            <a:r>
              <a:rPr lang="en-US" altLang="zh-CN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painful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experience.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77_2#b288c0125?pid=eb9d2a7ec&amp;color=0,55,96&amp;mp=1&amp;vtp=1&amp;bt=1&amp;bbb=1&amp;hb=1"/>
          <p:cNvSpPr/>
          <p:nvPr/>
        </p:nvSpPr>
        <p:spPr>
          <a:xfrm>
            <a:off x="502920" y="1508760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programmes,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accepted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scholarship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programme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Coalition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degrees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University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Valencia.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everything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inspired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Today,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employed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Hunger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Programs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Manager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Second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Harvest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Bank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oversee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summer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programmes.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proud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resources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those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hundreds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me.</a:t>
            </a:r>
            <a:endParaRPr lang="en-US" altLang="zh-CN" dirty="0"/>
          </a:p>
        </p:txBody>
      </p:sp>
      <p:sp>
        <p:nvSpPr>
          <p:cNvPr id="3" name="QM_4_EX.78_1#b288c0125?pid=eb9d2a7ec&amp;color=0,55,96&amp;vtp=1&amp;bbb=1&amp;hb=1"/>
          <p:cNvSpPr/>
          <p:nvPr/>
        </p:nvSpPr>
        <p:spPr>
          <a:xfrm>
            <a:off x="502920" y="398399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语篇导读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本文是一篇记叙文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作者从波多黎各来到佛罗里达中部后找不到工作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成了无家可归的流浪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汉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后来在一些慈善机构的帮助下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作者完成了学业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并且决定去帮助他人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把爱心传递下去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9_1#9793aa9d4.choices?pid=b288c0125&amp;color=0,55,96&amp;mp=1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depend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.react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sz="1800" dirty="0"/>
          </a:p>
        </p:txBody>
      </p:sp>
      <p:sp>
        <p:nvSpPr>
          <p:cNvPr id="3" name="QC_5_AN.80_1#9793aa9d4.bracket?pid=b288c0125&amp;color=0,55,96&amp;mp=1&amp;vpa=37&amp;vtp=1"/>
          <p:cNvSpPr/>
          <p:nvPr/>
        </p:nvSpPr>
        <p:spPr>
          <a:xfrm>
            <a:off x="857726" y="149542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5_AS.81_1#9793aa9d4?pid=b288c0125&amp;color=0,55,96&amp;vtp=1&amp;bbb=1&amp;hb=1"/>
          <p:cNvSpPr/>
          <p:nvPr/>
        </p:nvSpPr>
        <p:spPr>
          <a:xfrm>
            <a:off x="502920" y="191325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根据前文可知，作者独自一人从波多黎各来到佛罗里达中部，因此当有工作机会时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，作者应是努力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去争取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5" name="QC_5_BD.82_1#01efe0663.choices?pid=b288c0125&amp;color=0,55,96&amp;vtp=1&amp;bbb=1"/>
          <p:cNvSpPr/>
          <p:nvPr/>
        </p:nvSpPr>
        <p:spPr>
          <a:xfrm>
            <a:off x="502920" y="27407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.dream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B.threat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C.reality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.puzzle</a:t>
            </a:r>
            <a:endParaRPr lang="en-US" altLang="zh-CN" sz="1800" dirty="0"/>
          </a:p>
        </p:txBody>
      </p:sp>
      <p:sp>
        <p:nvSpPr>
          <p:cNvPr id="6" name="QC_5_AN.83_1#01efe0663.bracket?pid=b288c0125&amp;color=0,55,96&amp;vpa=38&amp;vtp=1"/>
          <p:cNvSpPr/>
          <p:nvPr/>
        </p:nvSpPr>
        <p:spPr>
          <a:xfrm>
            <a:off x="857726" y="272738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7" name="QC_5_AS.84_1#01efe0663?pid=b288c0125&amp;color=0,55,96&amp;vtp=1&amp;bbb=1"/>
          <p:cNvSpPr/>
          <p:nvPr/>
        </p:nvSpPr>
        <p:spPr>
          <a:xfrm>
            <a:off x="502920" y="314648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根据后文可知，作者无家可归，所以应是没有得到工作，即找到工作这件事没有成为现实。</a:t>
            </a:r>
            <a:endParaRPr lang="en-US" altLang="zh-CN" sz="1800" dirty="0"/>
          </a:p>
        </p:txBody>
      </p:sp>
      <p:sp>
        <p:nvSpPr>
          <p:cNvPr id="8" name="QC_5_BD.85_1#88baf16e6.choices?pid=b288c0125&amp;color=0,55,96&amp;vtp=1&amp;bbb=1"/>
          <p:cNvSpPr/>
          <p:nvPr/>
        </p:nvSpPr>
        <p:spPr>
          <a:xfrm>
            <a:off x="502920" y="35522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.patience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B.energy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C.resources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.funds</a:t>
            </a:r>
            <a:endParaRPr lang="en-US" altLang="zh-CN" sz="1800" dirty="0"/>
          </a:p>
        </p:txBody>
      </p:sp>
      <p:sp>
        <p:nvSpPr>
          <p:cNvPr id="9" name="QC_5_AN.86_1#88baf16e6.bracket?pid=b288c0125&amp;color=0,55,96&amp;vpa=39&amp;vtp=1"/>
          <p:cNvSpPr/>
          <p:nvPr/>
        </p:nvSpPr>
        <p:spPr>
          <a:xfrm>
            <a:off x="845026" y="3538918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10" name="QC_5_AS.87_1#88baf16e6?pid=b288c0125&amp;color=0,55,96&amp;vtp=1&amp;bbb=1&amp;hb=1"/>
          <p:cNvSpPr/>
          <p:nvPr/>
        </p:nvSpPr>
        <p:spPr>
          <a:xfrm>
            <a:off x="502920" y="396303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根据后文I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homeless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half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streets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Orlando可知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，作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者应是把资金用完了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，所以只能住在街道上。</a:t>
            </a:r>
            <a:endParaRPr lang="en-US" altLang="zh-CN" dirty="0"/>
          </a:p>
        </p:txBody>
      </p:sp>
      <p:sp>
        <p:nvSpPr>
          <p:cNvPr id="11" name="QC_5_BD.88_1#66f6f8b66.choices?pid=b288c0125&amp;color=0,55,96&amp;vtp=1&amp;bbb=1"/>
          <p:cNvSpPr/>
          <p:nvPr/>
        </p:nvSpPr>
        <p:spPr>
          <a:xfrm>
            <a:off x="502920" y="47905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.busy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B.painful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C.comfortable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.stressful</a:t>
            </a:r>
            <a:endParaRPr lang="en-US" altLang="zh-CN" sz="1800" dirty="0"/>
          </a:p>
        </p:txBody>
      </p:sp>
      <p:sp>
        <p:nvSpPr>
          <p:cNvPr id="12" name="QC_5_AN.89_1#66f6f8b66.bracket?pid=b288c0125&amp;color=0,55,96&amp;vpa=40&amp;vtp=1"/>
          <p:cNvSpPr/>
          <p:nvPr/>
        </p:nvSpPr>
        <p:spPr>
          <a:xfrm>
            <a:off x="857726" y="477716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13" name="QC_5_AS.90_1#66f6f8b66?pid=b288c0125&amp;color=0,55,96&amp;vtp=1&amp;bbb=1&amp;hb=1"/>
          <p:cNvSpPr/>
          <p:nvPr/>
        </p:nvSpPr>
        <p:spPr>
          <a:xfrm>
            <a:off x="502920" y="520128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根据后文in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middle-class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family可知，作者曾经生活在一个中产阶级家庭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，所以应是过着舒适的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生活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1_1#3d533f302.choices?pid=b288c0125&amp;color=0,55,96&amp;mp=1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.disappointment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B.anger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C.loneliness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.despair</a:t>
            </a:r>
            <a:endParaRPr lang="en-US" altLang="zh-CN" sz="1800" dirty="0"/>
          </a:p>
        </p:txBody>
      </p:sp>
      <p:sp>
        <p:nvSpPr>
          <p:cNvPr id="3" name="QC_5_AN.92_1#3d533f302.bracket?pid=b288c0125&amp;color=0,55,96&amp;mp=1&amp;vpa=41&amp;vtp=1"/>
          <p:cNvSpPr/>
          <p:nvPr/>
        </p:nvSpPr>
        <p:spPr>
          <a:xfrm>
            <a:off x="845026" y="149542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5_AS.93_1#3d533f302?pid=b288c0125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根据后文when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eat及常识可知，吃不饱饭时，作者应是绝望的。</a:t>
            </a:r>
            <a:endParaRPr lang="en-US" altLang="zh-CN" sz="1800" dirty="0"/>
          </a:p>
        </p:txBody>
      </p:sp>
      <p:sp>
        <p:nvSpPr>
          <p:cNvPr id="5" name="QC_5_BD.94_1#4f0f44b15.choices?pid=b288c0125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.running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B.measuring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C.keeping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.flying</a:t>
            </a:r>
            <a:endParaRPr lang="en-US" altLang="zh-CN" sz="1800" dirty="0"/>
          </a:p>
        </p:txBody>
      </p:sp>
      <p:sp>
        <p:nvSpPr>
          <p:cNvPr id="6" name="QC_5_AN.95_1#4f0f44b15.bracket?pid=b288c0125&amp;color=0,55,96&amp;vpa=42&amp;vtp=1"/>
          <p:cNvSpPr/>
          <p:nvPr/>
        </p:nvSpPr>
        <p:spPr>
          <a:xfrm>
            <a:off x="845026" y="2300668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7" name="QC_5_AS.96_1#4f0f44b15?pid=b288c0125&amp;color=0,55,96&amp;vtp=1&amp;bbb=1&amp;hb=1"/>
          <p:cNvSpPr/>
          <p:nvPr/>
        </p:nvSpPr>
        <p:spPr>
          <a:xfrm>
            <a:off x="502920" y="272478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根据后文可知，作者需要在晚上7点之前赶到救济站，因此他需要快速到达，由此推知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，跑步是最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合适的方式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8" name="QC_5_BD.97_1#5b4f02ea5.choices?pid=b288c0125&amp;color=0,55,96&amp;vtp=1&amp;bbb=1"/>
          <p:cNvSpPr/>
          <p:nvPr/>
        </p:nvSpPr>
        <p:spPr>
          <a:xfrm>
            <a:off x="502920" y="35522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.opened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B.closed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C.appeared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.battled</a:t>
            </a:r>
            <a:endParaRPr lang="en-US" altLang="zh-CN" sz="1800" dirty="0"/>
          </a:p>
        </p:txBody>
      </p:sp>
      <p:sp>
        <p:nvSpPr>
          <p:cNvPr id="9" name="QC_5_AN.98_1#5b4f02ea5.bracket?pid=b288c0125&amp;color=0,55,96&amp;vpa=43&amp;vtp=1"/>
          <p:cNvSpPr/>
          <p:nvPr/>
        </p:nvSpPr>
        <p:spPr>
          <a:xfrm>
            <a:off x="857726" y="353891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10" name="QC_5_AS.99_1#5b4f02ea5?pid=b288c0125&amp;color=0,55,96&amp;vtp=1&amp;bbb=1&amp;hb=1"/>
          <p:cNvSpPr/>
          <p:nvPr/>
        </p:nvSpPr>
        <p:spPr>
          <a:xfrm>
            <a:off x="502920" y="396303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根据前文just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programme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before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it及后文at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pm可知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，应是在救济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站晚上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7点关门之前到达。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0_1#587d45841.choices?pid=b288c0125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.Frankly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B.Occasionally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C.Gradually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.Fortunately</a:t>
            </a:r>
            <a:endParaRPr lang="en-US" altLang="zh-CN" sz="1800" dirty="0"/>
          </a:p>
        </p:txBody>
      </p:sp>
      <p:sp>
        <p:nvSpPr>
          <p:cNvPr id="3" name="QC_5_AN.101_1#587d45841.bracket?pid=b288c0125&amp;color=0,55,96&amp;vpa=44&amp;vtp=1"/>
          <p:cNvSpPr/>
          <p:nvPr/>
        </p:nvSpPr>
        <p:spPr>
          <a:xfrm>
            <a:off x="845026" y="149542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5_AS.102_1#587d45841?pid=b288c0125&amp;color=0,55,96&amp;vtp=1&amp;bbb=1"/>
          <p:cNvSpPr/>
          <p:nvPr/>
        </p:nvSpPr>
        <p:spPr>
          <a:xfrm>
            <a:off x="502920" y="1908238"/>
            <a:ext cx="10664825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根据语境可知，在一些慈善机构的帮助下，作者从这段痛苦的经历中挺过来了，所以作者很幸运。</a:t>
            </a:r>
            <a:endParaRPr lang="en-US" altLang="zh-CN" sz="1800" dirty="0"/>
          </a:p>
        </p:txBody>
      </p:sp>
      <p:sp>
        <p:nvSpPr>
          <p:cNvPr id="5" name="QC_5_BD.103_1#d3e07f222.choices?pid=b288c0125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.relate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B.identify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C.survive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.ensure</a:t>
            </a:r>
            <a:endParaRPr lang="en-US" altLang="zh-CN" sz="1800" dirty="0"/>
          </a:p>
        </p:txBody>
      </p:sp>
      <p:sp>
        <p:nvSpPr>
          <p:cNvPr id="6" name="QC_5_AN.104_1#d3e07f222.bracket?pid=b288c0125&amp;color=0,55,96&amp;vpa=45&amp;vtp=1"/>
          <p:cNvSpPr/>
          <p:nvPr/>
        </p:nvSpPr>
        <p:spPr>
          <a:xfrm>
            <a:off x="857726" y="230066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7" name="QC_5_AS.105_1#d3e07f222?pid=b288c0125&amp;color=0,55,96&amp;vtp=1&amp;bbb=1"/>
          <p:cNvSpPr/>
          <p:nvPr/>
        </p:nvSpPr>
        <p:spPr>
          <a:xfrm>
            <a:off x="502920" y="2719768"/>
            <a:ext cx="10893425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根据后文可知，作者通过联盟被一个大学奖学金项目接受，所以应是从这段痛苦的经历中挺过来了。</a:t>
            </a:r>
            <a:endParaRPr lang="en-US" altLang="zh-CN" sz="1800" dirty="0"/>
          </a:p>
        </p:txBody>
      </p:sp>
      <p:sp>
        <p:nvSpPr>
          <p:cNvPr id="8" name="QC_5_BD.106_1#22b64cb3e.choices?pid=b288c0125&amp;color=0,55,96&amp;vtp=1&amp;bbb=1"/>
          <p:cNvSpPr/>
          <p:nvPr/>
        </p:nvSpPr>
        <p:spPr>
          <a:xfrm>
            <a:off x="502920" y="312553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.assistance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B.recognition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C.benefit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.operation</a:t>
            </a:r>
            <a:endParaRPr lang="en-US" altLang="zh-CN" sz="1800" dirty="0"/>
          </a:p>
        </p:txBody>
      </p:sp>
      <p:sp>
        <p:nvSpPr>
          <p:cNvPr id="9" name="QC_5_AN.107_1#22b64cb3e.bracket?pid=b288c0125&amp;color=0,55,96&amp;vpa=46&amp;vtp=1"/>
          <p:cNvSpPr/>
          <p:nvPr/>
        </p:nvSpPr>
        <p:spPr>
          <a:xfrm>
            <a:off x="959326" y="3112198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0" name="QC_5_AS.108_1#22b64cb3e?pid=b288c0125&amp;color=0,55,96&amp;vtp=1&amp;bbb=1"/>
          <p:cNvSpPr/>
          <p:nvPr/>
        </p:nvSpPr>
        <p:spPr>
          <a:xfrm>
            <a:off x="502920" y="353129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根据后文可知，作者应是在这些项目的帮助下被一个大学奖学金项目接受。</a:t>
            </a:r>
            <a:endParaRPr lang="en-US" altLang="zh-CN" sz="1800" dirty="0"/>
          </a:p>
        </p:txBody>
      </p:sp>
      <p:sp>
        <p:nvSpPr>
          <p:cNvPr id="11" name="QC_5_BD.109_1#d5a4f7553.choices?pid=b288c0125&amp;color=0,55,96&amp;vtp=1&amp;bbb=1"/>
          <p:cNvSpPr/>
          <p:nvPr/>
        </p:nvSpPr>
        <p:spPr>
          <a:xfrm>
            <a:off x="502920" y="393706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.rejected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B.received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C.found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.lost</a:t>
            </a:r>
            <a:endParaRPr lang="en-US" altLang="zh-CN" sz="1800" dirty="0"/>
          </a:p>
        </p:txBody>
      </p:sp>
      <p:sp>
        <p:nvSpPr>
          <p:cNvPr id="12" name="QC_5_AN.110_1#d5a4f7553.bracket?pid=b288c0125&amp;color=0,55,96&amp;vpa=47&amp;vtp=1"/>
          <p:cNvSpPr/>
          <p:nvPr/>
        </p:nvSpPr>
        <p:spPr>
          <a:xfrm>
            <a:off x="963517" y="392372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13" name="QC_5_AS.111_1#d5a4f7553?pid=b288c0125&amp;color=0,55,96&amp;vtp=1&amp;bbb=1&amp;hb=1"/>
          <p:cNvSpPr/>
          <p:nvPr/>
        </p:nvSpPr>
        <p:spPr>
          <a:xfrm>
            <a:off x="502920" y="434784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根据前文I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accepted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scholarship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programme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Coalition可知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，作者被一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个大学奖学金项目接受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，由此推知，他获得了瓦伦西亚大学的两个学位。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12_1#4ffc5d640.choices?pid=b288c0125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.realise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B.check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C.prove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.collect</a:t>
            </a:r>
            <a:endParaRPr lang="en-US" altLang="zh-CN" sz="1800" dirty="0"/>
          </a:p>
        </p:txBody>
      </p:sp>
      <p:sp>
        <p:nvSpPr>
          <p:cNvPr id="3" name="QC_5_AN.113_1#4ffc5d640.bracket?pid=b288c0125&amp;color=0,55,96&amp;vpa=48&amp;vtp=1"/>
          <p:cNvSpPr/>
          <p:nvPr/>
        </p:nvSpPr>
        <p:spPr>
          <a:xfrm>
            <a:off x="959326" y="149542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5_AS.114_1#4ffc5d640?pid=b288c0125&amp;color=0,55,96&amp;vtp=1&amp;bbb=1&amp;hb=1"/>
          <p:cNvSpPr/>
          <p:nvPr/>
        </p:nvSpPr>
        <p:spPr>
          <a:xfrm>
            <a:off x="502920" y="191325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根据后文the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everything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，作者的亲身经历让他意识到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了帮助对于生活困难的人来说至关重要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5" name="QC_5_BD.115_1#03afff468.choices?pid=b288c0125&amp;color=0,55,96&amp;vtp=1&amp;bbb=1"/>
          <p:cNvSpPr/>
          <p:nvPr/>
        </p:nvSpPr>
        <p:spPr>
          <a:xfrm>
            <a:off x="502920" y="27407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impressed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concerned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devoted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.attracted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sz="1800" dirty="0"/>
          </a:p>
        </p:txBody>
      </p:sp>
      <p:sp>
        <p:nvSpPr>
          <p:cNvPr id="6" name="QC_5_AN.116_1#03afff468.bracket?pid=b288c0125&amp;color=0,55,96&amp;vpa=49&amp;vtp=1"/>
          <p:cNvSpPr/>
          <p:nvPr/>
        </p:nvSpPr>
        <p:spPr>
          <a:xfrm>
            <a:off x="972026" y="272738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7" name="QC_5_AS.117_1#03afff468?pid=b288c0125&amp;color=0,55,96&amp;vtp=1&amp;bbb=1"/>
          <p:cNvSpPr/>
          <p:nvPr/>
        </p:nvSpPr>
        <p:spPr>
          <a:xfrm>
            <a:off x="502920" y="314648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根据后文可知，作者应是致力于帮助他人。</a:t>
            </a:r>
            <a:endParaRPr lang="en-US" altLang="zh-CN" sz="1800" dirty="0"/>
          </a:p>
        </p:txBody>
      </p:sp>
      <p:sp>
        <p:nvSpPr>
          <p:cNvPr id="8" name="QC_5_BD.118_1#0fd887c13.choices?pid=b288c0125&amp;color=0,55,96&amp;vtp=1&amp;bbb=1"/>
          <p:cNvSpPr/>
          <p:nvPr/>
        </p:nvSpPr>
        <p:spPr>
          <a:xfrm>
            <a:off x="502920" y="35522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.feeding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B.school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C.camp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.vacation</a:t>
            </a:r>
            <a:endParaRPr lang="en-US" altLang="zh-CN" sz="1800" dirty="0"/>
          </a:p>
        </p:txBody>
      </p:sp>
      <p:sp>
        <p:nvSpPr>
          <p:cNvPr id="9" name="QC_5_AN.119_1#0fd887c13.bracket?pid=b288c0125&amp;color=0,55,96&amp;vpa=50&amp;vtp=1"/>
          <p:cNvSpPr/>
          <p:nvPr/>
        </p:nvSpPr>
        <p:spPr>
          <a:xfrm>
            <a:off x="959326" y="3538918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0" name="QC_5_AS.120_1#0fd887c13?pid=b288c0125&amp;color=0,55,96&amp;vtp=1&amp;bbb=1"/>
          <p:cNvSpPr/>
          <p:nvPr/>
        </p:nvSpPr>
        <p:spPr>
          <a:xfrm>
            <a:off x="502920" y="395801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根据后文food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resources可知，作者提供食物资源，所以应是喂养项目。</a:t>
            </a:r>
            <a:endParaRPr lang="en-US" altLang="zh-CN" sz="1800" dirty="0"/>
          </a:p>
        </p:txBody>
      </p:sp>
      <p:sp>
        <p:nvSpPr>
          <p:cNvPr id="11" name="QC_5_BD.121_1#93af98729.choices?pid=b288c0125&amp;color=0,55,96&amp;vtp=1&amp;bbb=1"/>
          <p:cNvSpPr/>
          <p:nvPr/>
        </p:nvSpPr>
        <p:spPr>
          <a:xfrm>
            <a:off x="502920" y="436378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.grow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B.show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C.award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.provide</a:t>
            </a:r>
            <a:endParaRPr lang="en-US" altLang="zh-CN" sz="1800" dirty="0"/>
          </a:p>
        </p:txBody>
      </p:sp>
      <p:sp>
        <p:nvSpPr>
          <p:cNvPr id="12" name="QC_5_AN.122_1#93af98729.bracket?pid=b288c0125&amp;color=0,55,96&amp;vpa=51&amp;vtp=1"/>
          <p:cNvSpPr/>
          <p:nvPr/>
        </p:nvSpPr>
        <p:spPr>
          <a:xfrm>
            <a:off x="959326" y="4350448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13" name="QC_5_AS.123_1#93af98729?pid=b288c0125&amp;color=0,55,96&amp;vtp=1&amp;bbb=1"/>
          <p:cNvSpPr/>
          <p:nvPr/>
        </p:nvSpPr>
        <p:spPr>
          <a:xfrm>
            <a:off x="502920" y="476954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根据前文可知，作者负责监督夏季喂养项目，所以应是为那些需要帮助的人提供食物资源。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53d906b65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2</a:t>
            </a:r>
            <a:endParaRPr lang="en-US" altLang="zh-CN" sz="5400" dirty="0"/>
          </a:p>
        </p:txBody>
      </p:sp>
      <p:sp>
        <p:nvSpPr>
          <p:cNvPr id="3" name="C_1_BD#53d906b65.fixed?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Making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difference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ddfb85be8.fixed?pid=53d906b65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Ⅱ</a:t>
            </a:r>
            <a:endParaRPr lang="en-US" altLang="zh-CN" sz="4000" dirty="0"/>
          </a:p>
        </p:txBody>
      </p:sp>
      <p:sp>
        <p:nvSpPr>
          <p:cNvPr id="3" name="C_2_BD#ddfb85be8.fixed?pid=53d906b65&amp;color=61,88,159&amp;vtp=1&amp;bb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Using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language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336ba5dc?pid=e8b6f7d55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一、根据提示拼写单词。</a:t>
            </a:r>
            <a:endParaRPr lang="en-US" altLang="zh-CN" sz="2200" dirty="0"/>
          </a:p>
        </p:txBody>
      </p:sp>
      <p:sp>
        <p:nvSpPr>
          <p:cNvPr id="3" name="QB_5_BD.1_1#15c18e254?sp=1&amp;pid=4336ba5dc&amp;color=0,55,96&amp;vtp=1&amp;bbb=1"/>
          <p:cNvSpPr/>
          <p:nvPr/>
        </p:nvSpPr>
        <p:spPr>
          <a:xfrm>
            <a:off x="502920" y="200862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increasing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number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过敏的）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cow's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milk.</a:t>
            </a:r>
            <a:endParaRPr lang="en-US" altLang="zh-CN" sz="1800" dirty="0"/>
          </a:p>
        </p:txBody>
      </p:sp>
      <p:sp>
        <p:nvSpPr>
          <p:cNvPr id="4" name="QB_5_AN.2_1#15c18e254.blank?pid=4336ba5dc&amp;color=0,55,96&amp;vpa=1&amp;vtp=1&amp;bbb=1"/>
          <p:cNvSpPr/>
          <p:nvPr/>
        </p:nvSpPr>
        <p:spPr>
          <a:xfrm>
            <a:off x="4439126" y="1978145"/>
            <a:ext cx="877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ensitive</a:t>
            </a:r>
            <a:endParaRPr lang="en-US" altLang="zh-CN" dirty="0"/>
          </a:p>
        </p:txBody>
      </p:sp>
      <p:sp>
        <p:nvSpPr>
          <p:cNvPr id="5" name="QB_5_BD.3_1#40d5c2b2b?pid=4336ba5dc&amp;color=0,55,96&amp;vtp=1&amp;bbb=1"/>
          <p:cNvSpPr/>
          <p:nvPr/>
        </p:nvSpPr>
        <p:spPr>
          <a:xfrm>
            <a:off x="502920" y="2829560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（慷慨的）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family.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3.If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（犹豫）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opportunity.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4.Phone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number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（帮助）.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5.This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psychological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（疾病）,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medical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cure.</a:t>
            </a:r>
            <a:endParaRPr lang="en-US" altLang="zh-CN" sz="1800" dirty="0"/>
          </a:p>
        </p:txBody>
      </p:sp>
      <p:sp>
        <p:nvSpPr>
          <p:cNvPr id="6" name="QB_5_AN.4_1#40d5c2b2b.blank?pid=4336ba5dc&amp;color=0,55,96&amp;vpa=2&amp;vtp=1&amp;bbb=1"/>
          <p:cNvSpPr/>
          <p:nvPr/>
        </p:nvSpPr>
        <p:spPr>
          <a:xfrm>
            <a:off x="1632426" y="2799080"/>
            <a:ext cx="877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enerous</a:t>
            </a:r>
            <a:endParaRPr lang="en-US" altLang="zh-CN" dirty="0"/>
          </a:p>
        </p:txBody>
      </p:sp>
      <p:sp>
        <p:nvSpPr>
          <p:cNvPr id="8" name="QB_5_AN.6_1#40d5c2b2b.blank?pid=4336ba5dc&amp;color=0,55,96&amp;vpa=3&amp;vtp=1&amp;bbb=1"/>
          <p:cNvSpPr/>
          <p:nvPr/>
        </p:nvSpPr>
        <p:spPr>
          <a:xfrm>
            <a:off x="1518126" y="3218180"/>
            <a:ext cx="750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esitate</a:t>
            </a:r>
            <a:endParaRPr lang="en-US" altLang="zh-CN" dirty="0"/>
          </a:p>
        </p:txBody>
      </p:sp>
      <p:sp>
        <p:nvSpPr>
          <p:cNvPr id="10" name="QB_5_AN.8_1#40d5c2b2b.blank?pid=4336ba5dc&amp;color=0,55,96&amp;vpa=4&amp;vtp=1&amp;bbb=1"/>
          <p:cNvSpPr/>
          <p:nvPr/>
        </p:nvSpPr>
        <p:spPr>
          <a:xfrm>
            <a:off x="4426426" y="3637280"/>
            <a:ext cx="1322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ssistance/aid</a:t>
            </a:r>
            <a:endParaRPr lang="en-US" altLang="zh-CN" dirty="0"/>
          </a:p>
        </p:txBody>
      </p:sp>
      <p:sp>
        <p:nvSpPr>
          <p:cNvPr id="12" name="QB_5_AN.10_1#40d5c2b2b.blank?pid=4336ba5dc&amp;color=0,55,96&amp;vpa=5&amp;vtp=1&amp;bbb=1"/>
          <p:cNvSpPr/>
          <p:nvPr/>
        </p:nvSpPr>
        <p:spPr>
          <a:xfrm>
            <a:off x="3194526" y="4035425"/>
            <a:ext cx="712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isease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95c2385e?pid=e8b6f7d55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二、单句语法填空。</a:t>
            </a:r>
            <a:endParaRPr lang="en-US" altLang="zh-CN" sz="2200" dirty="0"/>
          </a:p>
        </p:txBody>
      </p:sp>
      <p:sp>
        <p:nvSpPr>
          <p:cNvPr id="3" name="QB_5_BD.11_1#fc50ce6b5?pid=095c2385e&amp;color=0,55,96&amp;vtp=1&amp;bbb=1"/>
          <p:cNvSpPr/>
          <p:nvPr/>
        </p:nvSpPr>
        <p:spPr>
          <a:xfrm>
            <a:off x="502920" y="2014535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1.Ann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sensitive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mention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</a:t>
            </a:r>
            <a:endParaRPr lang="en-US" altLang="zh-CN" sz="1800" dirty="0"/>
          </a:p>
        </p:txBody>
      </p:sp>
      <p:sp>
        <p:nvSpPr>
          <p:cNvPr id="4" name="QB_5_AN.12_1#fc50ce6b5.blank?pid=095c2385e&amp;color=0,55,96&amp;vpa=6&amp;vtp=1&amp;bbb=1"/>
          <p:cNvSpPr/>
          <p:nvPr/>
        </p:nvSpPr>
        <p:spPr>
          <a:xfrm>
            <a:off x="2864326" y="1963100"/>
            <a:ext cx="674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endParaRPr lang="en-US" altLang="zh-CN" dirty="0"/>
          </a:p>
        </p:txBody>
      </p:sp>
      <p:sp>
        <p:nvSpPr>
          <p:cNvPr id="5" name="QB_5_AS.13_1#fc50ce6b5?pid=095c2385e&amp;color=0,55,96&amp;vtp=1&amp;bbb=1"/>
          <p:cNvSpPr/>
          <p:nvPr/>
        </p:nvSpPr>
        <p:spPr>
          <a:xfrm>
            <a:off x="502920" y="24105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句意为：安对肥胖（这个话题）很敏感，所以你最好不要提。</a:t>
            </a:r>
            <a:endParaRPr lang="en-US" altLang="zh-CN" sz="1800" dirty="0"/>
          </a:p>
        </p:txBody>
      </p:sp>
      <p:sp>
        <p:nvSpPr>
          <p:cNvPr id="6" name="QB_5_BD.14_1#948a7eefa?pid=095c2385e&amp;color=0,55,96&amp;vtp=1&amp;bbb=1"/>
          <p:cNvSpPr/>
          <p:nvPr/>
        </p:nvSpPr>
        <p:spPr>
          <a:xfrm>
            <a:off x="502920" y="281628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deeply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impressed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（generous）.</a:t>
            </a:r>
            <a:endParaRPr lang="en-US" altLang="zh-CN" sz="1800" dirty="0"/>
          </a:p>
        </p:txBody>
      </p:sp>
      <p:sp>
        <p:nvSpPr>
          <p:cNvPr id="7" name="QB_5_AN.15_1#948a7eefa.blank?pid=095c2385e&amp;color=0,55,96&amp;vpa=7&amp;vtp=1&amp;bbb=1"/>
          <p:cNvSpPr/>
          <p:nvPr/>
        </p:nvSpPr>
        <p:spPr>
          <a:xfrm>
            <a:off x="5226526" y="2752153"/>
            <a:ext cx="1119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generosity</a:t>
            </a:r>
            <a:endParaRPr lang="en-US" altLang="zh-CN" dirty="0"/>
          </a:p>
        </p:txBody>
      </p:sp>
      <p:sp>
        <p:nvSpPr>
          <p:cNvPr id="8" name="QB_5_AS.16_1#948a7eefa?pid=095c2385e&amp;color=0,55,96&amp;vtp=1&amp;bbb=1"/>
          <p:cNvSpPr/>
          <p:nvPr/>
        </p:nvSpPr>
        <p:spPr>
          <a:xfrm>
            <a:off x="502920" y="32220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设空处作介词by的宾语，且其前有形容词性物主代词his修饰，应用名词形式。</a:t>
            </a:r>
            <a:endParaRPr lang="en-US" altLang="zh-CN" sz="1800" dirty="0"/>
          </a:p>
        </p:txBody>
      </p:sp>
      <p:sp>
        <p:nvSpPr>
          <p:cNvPr id="9" name="QB_5_BD.17_1#c88561197?pid=095c2385e&amp;color=0,55,96&amp;vtp=1&amp;bbb=1"/>
          <p:cNvSpPr/>
          <p:nvPr/>
        </p:nvSpPr>
        <p:spPr>
          <a:xfrm>
            <a:off x="502920" y="362781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3.Thank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contributing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（generous）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scholarship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fund.</a:t>
            </a:r>
            <a:endParaRPr lang="en-US" altLang="zh-CN" sz="1800" dirty="0"/>
          </a:p>
        </p:txBody>
      </p:sp>
      <p:sp>
        <p:nvSpPr>
          <p:cNvPr id="10" name="QB_5_AN.18_1#c88561197.blank?pid=095c2385e&amp;color=0,55,96&amp;vpa=8&amp;vtp=1&amp;bbb=1"/>
          <p:cNvSpPr/>
          <p:nvPr/>
        </p:nvSpPr>
        <p:spPr>
          <a:xfrm>
            <a:off x="3461226" y="3563683"/>
            <a:ext cx="1169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generously</a:t>
            </a:r>
            <a:endParaRPr lang="en-US" altLang="zh-CN" dirty="0"/>
          </a:p>
        </p:txBody>
      </p:sp>
      <p:sp>
        <p:nvSpPr>
          <p:cNvPr id="11" name="QB_5_AS.19_1#c88561197?pid=095c2385e&amp;color=0,55,96&amp;vtp=1&amp;bbb=1"/>
          <p:cNvSpPr/>
          <p:nvPr/>
        </p:nvSpPr>
        <p:spPr>
          <a:xfrm>
            <a:off x="502920" y="403358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设空处修饰动名词contributing，应用副词形式。</a:t>
            </a:r>
            <a:endParaRPr lang="en-US" altLang="zh-CN" sz="1800" dirty="0"/>
          </a:p>
        </p:txBody>
      </p:sp>
      <p:sp>
        <p:nvSpPr>
          <p:cNvPr id="12" name="QB_5_BD.20_1#941ea7b69?pid=095c2385e&amp;color=0,55,96&amp;vtp=1&amp;bbb=1"/>
          <p:cNvSpPr/>
          <p:nvPr/>
        </p:nvSpPr>
        <p:spPr>
          <a:xfrm>
            <a:off x="502920" y="443934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4.Don't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hesitate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（ask）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danger.</a:t>
            </a:r>
            <a:endParaRPr lang="en-US" altLang="zh-CN" sz="1800" dirty="0"/>
          </a:p>
        </p:txBody>
      </p:sp>
      <p:sp>
        <p:nvSpPr>
          <p:cNvPr id="13" name="QB_5_AN.21_1#941ea7b69.blank?pid=095c2385e&amp;color=0,55,96&amp;vpa=9&amp;vtp=1&amp;bbb=1"/>
          <p:cNvSpPr/>
          <p:nvPr/>
        </p:nvSpPr>
        <p:spPr>
          <a:xfrm>
            <a:off x="2092801" y="4387913"/>
            <a:ext cx="7635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ask</a:t>
            </a:r>
            <a:endParaRPr lang="en-US" altLang="zh-CN" dirty="0"/>
          </a:p>
        </p:txBody>
      </p:sp>
      <p:sp>
        <p:nvSpPr>
          <p:cNvPr id="14" name="QB_5_AS.22_1#941ea7b69?pid=095c2385e&amp;color=0,55,96&amp;vtp=1&amp;bbb=1"/>
          <p:cNvSpPr/>
          <p:nvPr/>
        </p:nvSpPr>
        <p:spPr>
          <a:xfrm>
            <a:off x="502920" y="484511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hesitate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sth为固定搭配，意为“尽管做某事；毫不犹豫地做某事”。</a:t>
            </a:r>
            <a:endParaRPr lang="en-US" altLang="zh-CN" sz="1800" dirty="0"/>
          </a:p>
        </p:txBody>
      </p:sp>
      <p:sp>
        <p:nvSpPr>
          <p:cNvPr id="15" name="QB_5_BD.23_1#8f55dec79?pid=095c2385e&amp;color=0,55,96&amp;vtp=1&amp;bbb=1"/>
          <p:cNvSpPr/>
          <p:nvPr/>
        </p:nvSpPr>
        <p:spPr>
          <a:xfrm>
            <a:off x="502920" y="525087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job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（assist）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experienced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journalist.</a:t>
            </a:r>
            <a:endParaRPr lang="en-US" altLang="zh-CN" sz="1800" dirty="0"/>
          </a:p>
        </p:txBody>
      </p:sp>
      <p:sp>
        <p:nvSpPr>
          <p:cNvPr id="16" name="QB_5_AN.24_1#8f55dec79.blank?pid=095c2385e&amp;color=0,55,96&amp;vpa=10&amp;vtp=1&amp;bbb=1"/>
          <p:cNvSpPr/>
          <p:nvPr/>
        </p:nvSpPr>
        <p:spPr>
          <a:xfrm>
            <a:off x="4553426" y="5199443"/>
            <a:ext cx="941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assistant</a:t>
            </a:r>
            <a:endParaRPr lang="en-US" altLang="zh-CN" dirty="0"/>
          </a:p>
        </p:txBody>
      </p:sp>
      <p:sp>
        <p:nvSpPr>
          <p:cNvPr id="17" name="QB_5_AS.25_1#8f55dec79?pid=095c2385e&amp;color=0,55,96&amp;vtp=1&amp;bbb=1"/>
          <p:cNvSpPr/>
          <p:nvPr/>
        </p:nvSpPr>
        <p:spPr>
          <a:xfrm>
            <a:off x="502920" y="565664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句意为：他是新来的，他的第一份工作是给一位有经验的新闻记者当助理。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3" grpId="0" build="p" animBg="1"/>
      <p:bldP spid="14" grpId="0" build="p" animBg="1"/>
      <p:bldP spid="16" grpId="0" build="p" animBg="1"/>
      <p:bldP spid="17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91afc137?pid=e8b6f7d55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三、根据汉语提示补全句子。</a:t>
            </a:r>
            <a:endParaRPr lang="en-US" altLang="zh-CN" sz="2200" dirty="0"/>
          </a:p>
        </p:txBody>
      </p:sp>
      <p:sp>
        <p:nvSpPr>
          <p:cNvPr id="3" name="QB_5_BD.26_1#3c70cda52?pid=e91afc137&amp;color=0,55,96&amp;vtp=1&amp;bbb=1"/>
          <p:cNvSpPr/>
          <p:nvPr/>
        </p:nvSpPr>
        <p:spPr>
          <a:xfrm>
            <a:off x="502920" y="2008625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（体谅）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students'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feelings.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 ___ _________ ___ 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（他真是慷慨）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donate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savings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（毫不犹豫）,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soldier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dived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drowning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girl.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 __________ 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（正在犹豫）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invitation: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accept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refuse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____ _________________ 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（在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的帮助下）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company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times.</a:t>
            </a:r>
            <a:endParaRPr lang="en-US" altLang="zh-CN" sz="1800" dirty="0"/>
          </a:p>
        </p:txBody>
      </p:sp>
      <p:sp>
        <p:nvSpPr>
          <p:cNvPr id="4" name="QB_5_AN.27_1#3c70cda52.blank?pid=e91afc137&amp;color=0,55,96&amp;vpa=11&amp;vtp=1&amp;bbb=1"/>
          <p:cNvSpPr/>
          <p:nvPr/>
        </p:nvSpPr>
        <p:spPr>
          <a:xfrm>
            <a:off x="2813526" y="1978145"/>
            <a:ext cx="966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sensitive</a:t>
            </a:r>
            <a:endParaRPr lang="en-US" altLang="zh-CN" dirty="0"/>
          </a:p>
        </p:txBody>
      </p:sp>
      <p:sp>
        <p:nvSpPr>
          <p:cNvPr id="5" name="QB_5_AN.28_1#3c70cda52.blank?pid=e91afc137&amp;color=0,55,96&amp;vpa=12&amp;vtp=1&amp;bbb=1"/>
          <p:cNvSpPr/>
          <p:nvPr/>
        </p:nvSpPr>
        <p:spPr>
          <a:xfrm>
            <a:off x="3931126" y="1978145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7" name="QB_5_AN.30_1#3c70cda52.blank?pid=e91afc137&amp;color=0,55,96&amp;vpa=13&amp;vtp=1&amp;bbb=1"/>
          <p:cNvSpPr/>
          <p:nvPr/>
        </p:nvSpPr>
        <p:spPr>
          <a:xfrm>
            <a:off x="667226" y="2397245"/>
            <a:ext cx="306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endParaRPr lang="en-US" altLang="zh-CN" dirty="0"/>
          </a:p>
        </p:txBody>
      </p:sp>
      <p:sp>
        <p:nvSpPr>
          <p:cNvPr id="8" name="QB_5_AN.31_1#3c70cda52.blank?pid=e91afc137&amp;color=0,55,96&amp;vpa=14&amp;vtp=1&amp;bbb=1"/>
          <p:cNvSpPr/>
          <p:nvPr/>
        </p:nvSpPr>
        <p:spPr>
          <a:xfrm>
            <a:off x="1124426" y="239724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endParaRPr lang="en-US" altLang="zh-CN" dirty="0"/>
          </a:p>
        </p:txBody>
      </p:sp>
      <p:sp>
        <p:nvSpPr>
          <p:cNvPr id="9" name="QB_5_AN.32_1#3c70cda52.blank?pid=e91afc137&amp;color=0,55,96&amp;vpa=15&amp;vtp=1&amp;bbb=1"/>
          <p:cNvSpPr/>
          <p:nvPr/>
        </p:nvSpPr>
        <p:spPr>
          <a:xfrm>
            <a:off x="1581626" y="2384545"/>
            <a:ext cx="992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generous</a:t>
            </a:r>
            <a:endParaRPr lang="en-US" altLang="zh-CN" dirty="0"/>
          </a:p>
        </p:txBody>
      </p:sp>
      <p:sp>
        <p:nvSpPr>
          <p:cNvPr id="10" name="QB_5_AN.33_1#3c70cda52.blank?pid=e91afc137&amp;color=0,55,96&amp;vpa=16&amp;vtp=1&amp;bbb=1"/>
          <p:cNvSpPr/>
          <p:nvPr/>
        </p:nvSpPr>
        <p:spPr>
          <a:xfrm>
            <a:off x="2699226" y="2397245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endParaRPr lang="en-US" altLang="zh-CN" dirty="0"/>
          </a:p>
        </p:txBody>
      </p:sp>
      <p:sp>
        <p:nvSpPr>
          <p:cNvPr id="11" name="QB_5_AN.34_1#3c70cda52.blank?pid=e91afc137&amp;color=0,55,96&amp;vpa=17&amp;vtp=1&amp;bbb=1"/>
          <p:cNvSpPr/>
          <p:nvPr/>
        </p:nvSpPr>
        <p:spPr>
          <a:xfrm>
            <a:off x="3194526" y="2397245"/>
            <a:ext cx="522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endParaRPr lang="en-US" altLang="zh-CN" dirty="0"/>
          </a:p>
        </p:txBody>
      </p:sp>
      <p:sp>
        <p:nvSpPr>
          <p:cNvPr id="13" name="QB_5_AN.36_1#3c70cda52.blank?pid=e91afc137&amp;color=0,55,96&amp;vpa=18&amp;vtp=1&amp;bbb=1"/>
          <p:cNvSpPr/>
          <p:nvPr/>
        </p:nvSpPr>
        <p:spPr>
          <a:xfrm>
            <a:off x="654526" y="2816345"/>
            <a:ext cx="906844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Without</a:t>
            </a:r>
            <a:endParaRPr lang="en-US" altLang="zh-CN" dirty="0"/>
          </a:p>
        </p:txBody>
      </p:sp>
      <p:sp>
        <p:nvSpPr>
          <p:cNvPr id="14" name="QB_5_AN.37_1#3c70cda52.blank?pid=e91afc137&amp;color=0,55,96&amp;vpa=19&amp;vtp=1&amp;bbb=1"/>
          <p:cNvSpPr/>
          <p:nvPr/>
        </p:nvSpPr>
        <p:spPr>
          <a:xfrm>
            <a:off x="1721326" y="2816345"/>
            <a:ext cx="1055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hesitation</a:t>
            </a:r>
            <a:endParaRPr lang="en-US" altLang="zh-CN" dirty="0"/>
          </a:p>
        </p:txBody>
      </p:sp>
      <p:sp>
        <p:nvSpPr>
          <p:cNvPr id="16" name="QB_5_AN.39_1#3c70cda52.blank?pid=e91afc137&amp;color=0,55,96&amp;vpa=20&amp;vtp=1&amp;bbb=1"/>
          <p:cNvSpPr/>
          <p:nvPr/>
        </p:nvSpPr>
        <p:spPr>
          <a:xfrm>
            <a:off x="1068038" y="3235445"/>
            <a:ext cx="446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endParaRPr lang="en-US" altLang="zh-CN" dirty="0"/>
          </a:p>
        </p:txBody>
      </p:sp>
      <p:sp>
        <p:nvSpPr>
          <p:cNvPr id="17" name="QB_5_AN.40_1#3c70cda52.blank?pid=e91afc137&amp;color=0,55,96&amp;vpa=21&amp;vtp=1&amp;bbb=1"/>
          <p:cNvSpPr/>
          <p:nvPr/>
        </p:nvSpPr>
        <p:spPr>
          <a:xfrm>
            <a:off x="1677638" y="3222745"/>
            <a:ext cx="1055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hesitating</a:t>
            </a:r>
            <a:endParaRPr lang="en-US" altLang="zh-CN" dirty="0"/>
          </a:p>
        </p:txBody>
      </p:sp>
      <p:sp>
        <p:nvSpPr>
          <p:cNvPr id="18" name="QB_5_AN.41_1#3c70cda52.blank?pid=e91afc137&amp;color=0,55,96&amp;vpa=22&amp;vtp=1&amp;bbb=1"/>
          <p:cNvSpPr/>
          <p:nvPr/>
        </p:nvSpPr>
        <p:spPr>
          <a:xfrm>
            <a:off x="2896838" y="3235445"/>
            <a:ext cx="1144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about/over</a:t>
            </a:r>
            <a:endParaRPr lang="en-US" altLang="zh-CN" dirty="0"/>
          </a:p>
        </p:txBody>
      </p:sp>
      <p:sp>
        <p:nvSpPr>
          <p:cNvPr id="20" name="QB_5_AN.43_1#3c70cda52.blank?pid=e91afc137&amp;color=0,55,96&amp;vpa=23&amp;vtp=1&amp;bbb=1"/>
          <p:cNvSpPr/>
          <p:nvPr/>
        </p:nvSpPr>
        <p:spPr>
          <a:xfrm>
            <a:off x="692626" y="3654545"/>
            <a:ext cx="614744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endParaRPr lang="en-US" altLang="zh-CN" dirty="0"/>
          </a:p>
        </p:txBody>
      </p:sp>
      <p:sp>
        <p:nvSpPr>
          <p:cNvPr id="21" name="QB_5_AN.44_1#3c70cda52.blank?pid=e91afc137&amp;color=0,55,96&amp;vpa=24&amp;vtp=1&amp;bbb=1"/>
          <p:cNvSpPr/>
          <p:nvPr/>
        </p:nvSpPr>
        <p:spPr>
          <a:xfrm>
            <a:off x="1454626" y="3654545"/>
            <a:ext cx="446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endParaRPr lang="en-US" altLang="zh-CN" dirty="0"/>
          </a:p>
        </p:txBody>
      </p:sp>
      <p:sp>
        <p:nvSpPr>
          <p:cNvPr id="22" name="QB_5_AN.45_1#3c70cda52.blank?pid=e91afc137&amp;color=0,55,96&amp;vpa=25&amp;vtp=1&amp;bbb=1"/>
          <p:cNvSpPr/>
          <p:nvPr/>
        </p:nvSpPr>
        <p:spPr>
          <a:xfrm>
            <a:off x="2051526" y="3641845"/>
            <a:ext cx="1881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assistance/aid/help</a:t>
            </a:r>
            <a:endParaRPr lang="en-US" altLang="zh-CN" dirty="0"/>
          </a:p>
        </p:txBody>
      </p:sp>
      <p:sp>
        <p:nvSpPr>
          <p:cNvPr id="23" name="QB_5_AN.46_1#3c70cda52.blank?pid=e91afc137&amp;color=0,55,96&amp;vpa=26&amp;vtp=1&amp;bbb=1"/>
          <p:cNvSpPr/>
          <p:nvPr/>
        </p:nvSpPr>
        <p:spPr>
          <a:xfrm>
            <a:off x="4070826" y="3654545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3" grpId="0" build="p" animBg="1"/>
      <p:bldP spid="14" grpId="0" build="p" animBg="1"/>
      <p:bldP spid="16" grpId="0" build="p" animBg="1"/>
      <p:bldP spid="17" grpId="0" build="p" animBg="1"/>
      <p:bldP spid="18" grpId="0" build="p" animBg="1"/>
      <p:bldP spid="20" grpId="0" build="p" animBg="1"/>
      <p:bldP spid="21" grpId="0" build="p" animBg="1"/>
      <p:bldP spid="22" grpId="0" build="p" animBg="1"/>
      <p:bldP spid="2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2f330026?sp=1&amp;pid=e8b6f7d55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四、语法专练：在空白处填入括号内单词的正确形式。</a:t>
            </a:r>
            <a:endParaRPr lang="en-US" altLang="zh-CN" sz="2200" dirty="0"/>
          </a:p>
        </p:txBody>
      </p:sp>
      <p:sp>
        <p:nvSpPr>
          <p:cNvPr id="3" name="QB_5_BD.47_1#b23c367e4?pid=52f330026&amp;color=0,55,96&amp;vtp=1&amp;bbb=1"/>
          <p:cNvSpPr/>
          <p:nvPr/>
        </p:nvSpPr>
        <p:spPr>
          <a:xfrm>
            <a:off x="502920" y="2014535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airport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（complete）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promote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tourism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area.</a:t>
            </a:r>
            <a:endParaRPr lang="en-US" altLang="zh-CN" sz="1800" dirty="0"/>
          </a:p>
        </p:txBody>
      </p:sp>
      <p:sp>
        <p:nvSpPr>
          <p:cNvPr id="4" name="QB_5_AN.48_1#b23c367e4.blank?pid=52f330026&amp;color=0,55,96&amp;vpa=27&amp;vtp=1&amp;bbb=1"/>
          <p:cNvSpPr/>
          <p:nvPr/>
        </p:nvSpPr>
        <p:spPr>
          <a:xfrm>
            <a:off x="1861026" y="1950400"/>
            <a:ext cx="1119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completed</a:t>
            </a:r>
            <a:endParaRPr lang="en-US" altLang="zh-CN" dirty="0"/>
          </a:p>
        </p:txBody>
      </p:sp>
      <p:sp>
        <p:nvSpPr>
          <p:cNvPr id="5" name="QB_5_AS.49_1#b23c367e4?pid=52f330026&amp;color=0,55,96&amp;vtp=1&amp;bbb=1&amp;hb=1"/>
          <p:cNvSpPr/>
          <p:nvPr/>
        </p:nvSpPr>
        <p:spPr>
          <a:xfrm>
            <a:off x="502920" y="2415540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此处用complete的过去分词作定语，表示完成和被动。句意为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：去年建成的飞机场帮助促进了该地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区旅游业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（的发展）。</a:t>
            </a:r>
            <a:endParaRPr lang="en-US" altLang="zh-CN" dirty="0"/>
          </a:p>
        </p:txBody>
      </p:sp>
      <p:sp>
        <p:nvSpPr>
          <p:cNvPr id="6" name="QB_5_BD.50_1#36e35acd2?pid=52f330026&amp;color=0,55,96&amp;vtp=1&amp;bbb=1&amp;hb=1"/>
          <p:cNvSpPr/>
          <p:nvPr/>
        </p:nvSpPr>
        <p:spPr>
          <a:xfrm>
            <a:off x="502920" y="3244850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witnesses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（question）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police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different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descriptions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fight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7" name="QB_5_AN.51_1#36e35acd2.blank?pid=52f330026&amp;color=0,55,96&amp;vpa=28&amp;vtp=1&amp;bbb=1"/>
          <p:cNvSpPr/>
          <p:nvPr/>
        </p:nvSpPr>
        <p:spPr>
          <a:xfrm>
            <a:off x="2102326" y="3201670"/>
            <a:ext cx="1157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questioned</a:t>
            </a:r>
            <a:endParaRPr lang="en-US" altLang="zh-CN" dirty="0"/>
          </a:p>
        </p:txBody>
      </p:sp>
      <p:sp>
        <p:nvSpPr>
          <p:cNvPr id="8" name="QB_5_AS.52_1#36e35acd2?pid=52f330026&amp;color=0,55,96&amp;vtp=1&amp;bbb=1&amp;hb=1"/>
          <p:cNvSpPr/>
          <p:nvPr/>
        </p:nvSpPr>
        <p:spPr>
          <a:xfrm>
            <a:off x="502920" y="406482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此处用question的过去分词作定语，表示完成和被动。句意为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：刚才被警察询问的这些目击者对这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起斗殴事件给出了大相径庭的描述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9" name="QB_5_BD.53_1#18463d79c?pid=52f330026&amp;color=0,55,96&amp;vtp=1&amp;bbb=1"/>
          <p:cNvSpPr/>
          <p:nvPr/>
        </p:nvSpPr>
        <p:spPr>
          <a:xfrm>
            <a:off x="502920" y="488257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hundreds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visitors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（wait）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gallery.</a:t>
            </a:r>
            <a:endParaRPr lang="en-US" altLang="zh-CN" sz="1800" dirty="0"/>
          </a:p>
        </p:txBody>
      </p:sp>
      <p:sp>
        <p:nvSpPr>
          <p:cNvPr id="10" name="QB_5_AN.54_1#18463d79c.blank?pid=52f330026&amp;color=0,55,96&amp;vpa=29&amp;vtp=1&amp;bbb=1"/>
          <p:cNvSpPr/>
          <p:nvPr/>
        </p:nvSpPr>
        <p:spPr>
          <a:xfrm>
            <a:off x="3766026" y="4818443"/>
            <a:ext cx="852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waiting</a:t>
            </a:r>
            <a:endParaRPr lang="en-US" altLang="zh-CN" dirty="0"/>
          </a:p>
        </p:txBody>
      </p:sp>
      <p:sp>
        <p:nvSpPr>
          <p:cNvPr id="11" name="QB_5_AS.55_1#18463d79c?pid=52f330026&amp;color=0,55,96&amp;vtp=1&amp;bbb=1&amp;hb=1"/>
          <p:cNvSpPr/>
          <p:nvPr/>
        </p:nvSpPr>
        <p:spPr>
          <a:xfrm>
            <a:off x="502920" y="5293360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wait和visitors之间为逻辑上的主动关系，故用现在分词作定语。句意为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：有数百位游客在美术馆前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面等待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56_1#49ed2604b?pid=52f330026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4.After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completing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please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return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envelope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（provide）.</a:t>
            </a:r>
            <a:endParaRPr lang="en-US" altLang="zh-CN" sz="1800" dirty="0"/>
          </a:p>
        </p:txBody>
      </p:sp>
      <p:sp>
        <p:nvSpPr>
          <p:cNvPr id="3" name="QB_5_AN.57_1#49ed2604b.blank?pid=52f330026&amp;color=0,55,96&amp;vpa=30&amp;vtp=1&amp;bbb=1"/>
          <p:cNvSpPr/>
          <p:nvPr/>
        </p:nvSpPr>
        <p:spPr>
          <a:xfrm>
            <a:off x="8484075" y="1452816"/>
            <a:ext cx="979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provided</a:t>
            </a:r>
            <a:endParaRPr lang="en-US" altLang="zh-CN" dirty="0"/>
          </a:p>
        </p:txBody>
      </p:sp>
      <p:sp>
        <p:nvSpPr>
          <p:cNvPr id="4" name="QB_5_AS.58_1#49ed2604b?pid=52f330026&amp;color=0,55,96&amp;vtp=1&amp;bbb=1&amp;hb=1"/>
          <p:cNvSpPr/>
          <p:nvPr/>
        </p:nvSpPr>
        <p:spPr>
          <a:xfrm>
            <a:off x="502920" y="1905952"/>
            <a:ext cx="10570464" cy="7607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envelope和provide之间为逻辑上的被动关系，故用过去分词作定语。句意为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：在填写完成并签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名之后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，请把表格放在我们所提供的信封里返还给我们。</a:t>
            </a:r>
            <a:endParaRPr lang="en-US" altLang="zh-CN" dirty="0"/>
          </a:p>
        </p:txBody>
      </p:sp>
      <p:sp>
        <p:nvSpPr>
          <p:cNvPr id="5" name="QB_5_BD.59_1#c89acb162?pid=52f330026&amp;color=0,55,96&amp;vtp=1&amp;bbb=1"/>
          <p:cNvSpPr/>
          <p:nvPr/>
        </p:nvSpPr>
        <p:spPr>
          <a:xfrm>
            <a:off x="502920" y="2716529"/>
            <a:ext cx="10655935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5.Don't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respond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emails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（request）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information,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official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look.</a:t>
            </a:r>
            <a:endParaRPr lang="en-US" altLang="zh-CN" sz="1800" dirty="0"/>
          </a:p>
        </p:txBody>
      </p:sp>
      <p:sp>
        <p:nvSpPr>
          <p:cNvPr id="6" name="QB_5_AN.60_1#c89acb162.blank?pid=52f330026&amp;color=0,55,96&amp;vpa=31&amp;vtp=1&amp;bbb=1"/>
          <p:cNvSpPr/>
          <p:nvPr/>
        </p:nvSpPr>
        <p:spPr>
          <a:xfrm>
            <a:off x="3121501" y="2660585"/>
            <a:ext cx="1119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requesting</a:t>
            </a:r>
            <a:endParaRPr lang="en-US" altLang="zh-CN" dirty="0"/>
          </a:p>
        </p:txBody>
      </p:sp>
      <p:sp>
        <p:nvSpPr>
          <p:cNvPr id="7" name="QB_5_AS.61_1#c89acb162?pid=52f330026&amp;color=0,55,96&amp;vtp=1&amp;bbb=1&amp;hb=1"/>
          <p:cNvSpPr/>
          <p:nvPr/>
        </p:nvSpPr>
        <p:spPr>
          <a:xfrm>
            <a:off x="502920" y="3120008"/>
            <a:ext cx="10570464" cy="7607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emails和request之间为逻辑上的主动关系，故用现在分词作定语。句意为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：只要是索要你的个人信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息的电子邮件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，都不要予以回复，不管它们看起来多么正式。</a:t>
            </a:r>
            <a:endParaRPr lang="en-US" altLang="zh-CN" dirty="0"/>
          </a:p>
        </p:txBody>
      </p:sp>
      <p:sp>
        <p:nvSpPr>
          <p:cNvPr id="8" name="QB_5_BD.62_1#80ba94922?pid=52f330026&amp;color=0,55,96&amp;vtp=1&amp;bbb=1"/>
          <p:cNvSpPr/>
          <p:nvPr/>
        </p:nvSpPr>
        <p:spPr>
          <a:xfrm>
            <a:off x="502920" y="3930585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6.Today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airplanes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（carry）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before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sky.</a:t>
            </a:r>
            <a:endParaRPr lang="en-US" altLang="zh-CN" sz="1800" dirty="0"/>
          </a:p>
        </p:txBody>
      </p:sp>
      <p:sp>
        <p:nvSpPr>
          <p:cNvPr id="9" name="QB_5_AN.63_1#80ba94922.blank?pid=52f330026&amp;color=0,55,96&amp;vpa=32&amp;vtp=1&amp;bbb=1"/>
          <p:cNvSpPr/>
          <p:nvPr/>
        </p:nvSpPr>
        <p:spPr>
          <a:xfrm>
            <a:off x="3813588" y="3874641"/>
            <a:ext cx="928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carrying</a:t>
            </a:r>
            <a:endParaRPr lang="en-US" altLang="zh-CN" dirty="0"/>
          </a:p>
        </p:txBody>
      </p:sp>
      <p:sp>
        <p:nvSpPr>
          <p:cNvPr id="10" name="QB_5_AS.64_1#80ba94922?pid=52f330026&amp;color=0,55,96&amp;vtp=1&amp;bbb=1&amp;hb=1"/>
          <p:cNvSpPr/>
          <p:nvPr/>
        </p:nvSpPr>
        <p:spPr>
          <a:xfrm>
            <a:off x="502920" y="4334064"/>
            <a:ext cx="10570464" cy="7607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airplanes和carry之间为逻辑上的主动关系，故用现在分词作定语。句意为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：现在天空中比起以前有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更多的飞机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，这些飞机能承载更多的人。</a:t>
            </a:r>
            <a:endParaRPr lang="en-US" altLang="zh-CN" dirty="0"/>
          </a:p>
        </p:txBody>
      </p:sp>
      <p:sp>
        <p:nvSpPr>
          <p:cNvPr id="11" name="QB_5_BD.65_1#d03bb9190?pid=52f330026&amp;color=0,55,96&amp;vtp=1&amp;bbb=1"/>
          <p:cNvSpPr/>
          <p:nvPr/>
        </p:nvSpPr>
        <p:spPr>
          <a:xfrm>
            <a:off x="502920" y="5144641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books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（leave）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students.</a:t>
            </a:r>
            <a:endParaRPr lang="en-US" altLang="zh-CN" sz="1800" dirty="0"/>
          </a:p>
        </p:txBody>
      </p:sp>
      <p:sp>
        <p:nvSpPr>
          <p:cNvPr id="12" name="QB_5_AN.66_1#d03bb9190.blank?pid=52f330026&amp;color=0,55,96&amp;vpa=33&amp;vtp=1&amp;bbb=1"/>
          <p:cNvSpPr/>
          <p:nvPr/>
        </p:nvSpPr>
        <p:spPr>
          <a:xfrm>
            <a:off x="1772126" y="5101397"/>
            <a:ext cx="471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left</a:t>
            </a:r>
            <a:endParaRPr lang="en-US" altLang="zh-CN" dirty="0"/>
          </a:p>
        </p:txBody>
      </p:sp>
      <p:sp>
        <p:nvSpPr>
          <p:cNvPr id="13" name="QB_5_AS.67_1#d03bb9190?pid=52f330026&amp;color=0,55,96&amp;vtp=1&amp;bbb=1&amp;hb=1"/>
          <p:cNvSpPr/>
          <p:nvPr/>
        </p:nvSpPr>
        <p:spPr>
          <a:xfrm>
            <a:off x="502920" y="5548120"/>
            <a:ext cx="10570464" cy="7607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books和leave之间为逻辑上的被动关系，故用过去分词作定语。句意为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：留在这里的这些书是给我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的学生的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1606</Words>
  <Application>Microsoft Office PowerPoint</Application>
  <PresentationFormat>宽屏</PresentationFormat>
  <Paragraphs>183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Arial (正文)</vt:lpstr>
      <vt:lpstr>仿宋</vt:lpstr>
      <vt:lpstr>SimSun</vt:lpstr>
      <vt:lpstr>微软雅黑</vt:lpstr>
      <vt:lpstr>印品黑体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2024-10-09T04:16:56Z</dcterms:created>
  <dcterms:modified xsi:type="dcterms:W3CDTF">2024-10-09T05:18:13Z</dcterms:modified>
  <cp:category/>
  <cp:contentStatus/>
</cp:coreProperties>
</file>